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7" r:id="rId3"/>
    <p:sldId id="261" r:id="rId4"/>
    <p:sldId id="277" r:id="rId5"/>
    <p:sldId id="259" r:id="rId6"/>
    <p:sldId id="260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70" r:id="rId16"/>
    <p:sldId id="269" r:id="rId17"/>
    <p:sldId id="279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1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02DD1-E22E-4017-917A-9C5F24EC55A3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2F6F7-2E08-47B2-8B0C-F1ADAB7A91A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159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51300" y="3880644"/>
            <a:ext cx="7302500" cy="1006475"/>
          </a:xfrm>
        </p:spPr>
        <p:txBody>
          <a:bodyPr anchor="b"/>
          <a:lstStyle>
            <a:lvl1pPr algn="ctr">
              <a:defRPr sz="6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470400" y="5018882"/>
            <a:ext cx="6883400" cy="423862"/>
          </a:xfrm>
        </p:spPr>
        <p:txBody>
          <a:bodyPr/>
          <a:lstStyle>
            <a:lvl1pPr marL="0" indent="0" algn="ctr">
              <a:buNone/>
              <a:defRPr sz="2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4559300" y="4953000"/>
            <a:ext cx="662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Obraz 11">
            <a:extLst>
              <a:ext uri="{FF2B5EF4-FFF2-40B4-BE49-F238E27FC236}">
                <a16:creationId xmlns:a16="http://schemas.microsoft.com/office/drawing/2014/main" id="{9B314F1E-BCFF-48BE-AAD4-995650364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" y="1743106"/>
            <a:ext cx="7179904" cy="16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38600" y="200025"/>
            <a:ext cx="6667500" cy="94297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3F30DFA-4699-4025-8DD2-B6458A4E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38600" y="263525"/>
            <a:ext cx="6680200" cy="77787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570831"/>
            <a:ext cx="10515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78D04E2-D8B0-40CC-B842-70B0B8FD87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881C59-8358-4E7C-B915-9F575B1014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581400" y="174625"/>
            <a:ext cx="6972300" cy="93027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056DD31-D594-4E02-8CD2-1FCED01F9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3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38600" y="259557"/>
            <a:ext cx="6692900" cy="858043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D58EA1D9-B1CC-4D46-926B-BAE8AB5AB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4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24300" y="212725"/>
            <a:ext cx="6858000" cy="89217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762A972-CDD6-4982-BD88-1E03AAE68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9F207BD-EAA7-475A-A647-7469FBC57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5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1589088"/>
            <a:ext cx="3932237" cy="812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1739900"/>
            <a:ext cx="6172200" cy="4121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746375"/>
            <a:ext cx="3932237" cy="292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5310D88-AC66-4317-A9EB-9D8DCC134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1628775"/>
            <a:ext cx="3932237" cy="736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1460500"/>
            <a:ext cx="6172200" cy="44005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8200" y="2895600"/>
            <a:ext cx="3932237" cy="2400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456F1F6-EF05-472C-9788-7473630A3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" y="321424"/>
            <a:ext cx="2880669" cy="6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7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038600" y="174625"/>
            <a:ext cx="65659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B49D-F2DE-41FD-8745-8975C95104A7}" type="datetimeFigureOut">
              <a:rPr lang="pl-PL" smtClean="0"/>
              <a:t>25.04.2018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C4C-6918-4291-AD5B-6AD11FBDB9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455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png"/><Relationship Id="rId4" Type="http://schemas.openxmlformats.org/officeDocument/2006/relationships/hyperlink" Target="https://www.google.pl/url?sa=i&amp;rct=j&amp;q=&amp;esrc=s&amp;source=images&amp;cd=&amp;ved=2ahUKEwilyoXvk9baAhWKb1AKHfJhCrAQjRx6BAgAEAU&amp;url=https%3A%2F%2Fgithub.com%2Fjitsi&amp;psig=AOvVaw1wWJsyIwGRgfy62ZDFq9sc&amp;ust=15247707403385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936240" y="3880644"/>
            <a:ext cx="9255760" cy="1006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Proces tworzenia modelu w środowisku OMNeT++ na przykładzie klienta protokołu SIP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876800" y="5008722"/>
            <a:ext cx="6883400" cy="423862"/>
          </a:xfrm>
        </p:spPr>
        <p:txBody>
          <a:bodyPr/>
          <a:lstStyle/>
          <a:p>
            <a:r>
              <a:rPr lang="pl-PL" dirty="0"/>
              <a:t>sierż. pchor. Krzysztof ŚWIDRAK</a:t>
            </a:r>
          </a:p>
        </p:txBody>
      </p:sp>
    </p:spTree>
    <p:extLst>
      <p:ext uri="{BB962C8B-B14F-4D97-AF65-F5344CB8AC3E}">
        <p14:creationId xmlns:p14="http://schemas.microsoft.com/office/powerpoint/2010/main" val="214138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974D91-C28C-4C2D-9FE2-90F96226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Założenia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18052E-E922-47AB-A228-4DEFFB755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Realizacja podstawowego połączenia SIP</a:t>
            </a:r>
          </a:p>
          <a:p>
            <a:r>
              <a:rPr lang="pl-PL" dirty="0"/>
              <a:t>Brak strumieniowania RTP lub innych</a:t>
            </a:r>
          </a:p>
          <a:p>
            <a:r>
              <a:rPr lang="pl-PL" dirty="0"/>
              <a:t>Ograniczony zbiór ŻĄDAŃ i ODPOWIEDZI</a:t>
            </a:r>
          </a:p>
          <a:p>
            <a:r>
              <a:rPr lang="pl-PL" dirty="0"/>
              <a:t>Brak serwerów Proxy SIP</a:t>
            </a:r>
          </a:p>
          <a:p>
            <a:r>
              <a:rPr lang="pl-PL" dirty="0"/>
              <a:t>Protokół SDP w SIP</a:t>
            </a:r>
          </a:p>
          <a:p>
            <a:r>
              <a:rPr lang="pl-PL" dirty="0"/>
              <a:t>I inne…</a:t>
            </a:r>
          </a:p>
        </p:txBody>
      </p:sp>
    </p:spTree>
    <p:extLst>
      <p:ext uri="{BB962C8B-B14F-4D97-AF65-F5344CB8AC3E}">
        <p14:creationId xmlns:p14="http://schemas.microsoft.com/office/powerpoint/2010/main" val="405238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F396DB-EE79-4C29-865B-171B088B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900" y="3429000"/>
            <a:ext cx="6680200" cy="777875"/>
          </a:xfrm>
        </p:spPr>
        <p:txBody>
          <a:bodyPr>
            <a:normAutofit fontScale="90000"/>
          </a:bodyPr>
          <a:lstStyle/>
          <a:p>
            <a:pPr algn="ctr"/>
            <a:r>
              <a:rPr lang="pl-PL" u="sng" dirty="0"/>
              <a:t>II</a:t>
            </a:r>
            <a:br>
              <a:rPr lang="pl-PL" u="sng" dirty="0"/>
            </a:br>
            <a:br>
              <a:rPr lang="pl-PL" u="sng" dirty="0"/>
            </a:br>
            <a:r>
              <a:rPr lang="pl-PL" u="sng" dirty="0"/>
              <a:t>ETAP DRUGI</a:t>
            </a:r>
          </a:p>
        </p:txBody>
      </p:sp>
    </p:spTree>
    <p:extLst>
      <p:ext uri="{BB962C8B-B14F-4D97-AF65-F5344CB8AC3E}">
        <p14:creationId xmlns:p14="http://schemas.microsoft.com/office/powerpoint/2010/main" val="256036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191510-27ED-4916-B9C6-AE1ADB7D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 Projektowanie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9B49EE-E653-40CF-B1FC-937A1C74E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Uproszczone maszyny stanów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8CF57A-0A6E-4C93-A870-C2B2B3E44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5BC9BB28-EFDE-43FB-9082-6714F1978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888759"/>
              </p:ext>
            </p:extLst>
          </p:nvPr>
        </p:nvGraphicFramePr>
        <p:xfrm>
          <a:off x="707072" y="1974427"/>
          <a:ext cx="3519805" cy="4758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3" imgW="6538173" imgH="8671355" progId="Visio.Drawing.15">
                  <p:embed/>
                </p:oleObj>
              </mc:Choice>
              <mc:Fallback>
                <p:oleObj name="Visio" r:id="rId3" imgW="6538173" imgH="867135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72" y="1974427"/>
                        <a:ext cx="3519805" cy="47587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13601F43-DEC3-423B-9A15-CAE4B61F1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995" y="2844799"/>
            <a:ext cx="79552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7" name="Obiekt 6">
            <a:extLst>
              <a:ext uri="{FF2B5EF4-FFF2-40B4-BE49-F238E27FC236}">
                <a16:creationId xmlns:a16="http://schemas.microsoft.com/office/drawing/2014/main" id="{9570750D-398F-48A2-BCBB-5BDBBE48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32557"/>
              </p:ext>
            </p:extLst>
          </p:nvPr>
        </p:nvGraphicFramePr>
        <p:xfrm>
          <a:off x="7198995" y="2612230"/>
          <a:ext cx="3822802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5" imgW="6850345" imgH="6461728" progId="Visio.Drawing.15">
                  <p:embed/>
                </p:oleObj>
              </mc:Choice>
              <mc:Fallback>
                <p:oleObj name="Visio" r:id="rId5" imgW="6850345" imgH="646172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8995" y="2612230"/>
                        <a:ext cx="3822802" cy="360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F73FC643-0FB5-46E7-8BBE-7B8F78766807}"/>
              </a:ext>
            </a:extLst>
          </p:cNvPr>
          <p:cNvSpPr/>
          <p:nvPr/>
        </p:nvSpPr>
        <p:spPr>
          <a:xfrm>
            <a:off x="4600416" y="3952490"/>
            <a:ext cx="2225040" cy="802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75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C1CBA0-86A0-4700-B32B-9DA34EB5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 Struktura klienta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0306FE-0FD0-4422-80ED-B4960AB8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5617BD-E591-45E8-907B-2F6DD8C62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5A6EA529-92A0-4E22-8F11-42EEA4DB7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341786"/>
              </p:ext>
            </p:extLst>
          </p:nvPr>
        </p:nvGraphicFramePr>
        <p:xfrm>
          <a:off x="701675" y="1619677"/>
          <a:ext cx="5394325" cy="381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Visio" r:id="rId3" imgW="8389514" imgH="7543942" progId="Visio.Drawing.15">
                  <p:embed/>
                </p:oleObj>
              </mc:Choice>
              <mc:Fallback>
                <p:oleObj name="Visio" r:id="rId3" imgW="8389514" imgH="754394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619677"/>
                        <a:ext cx="5394325" cy="3817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E1B999B3-669B-4D0C-8228-9EE5616E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999" y="1570831"/>
            <a:ext cx="6764715" cy="4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7" name="Obiekt 6">
            <a:extLst>
              <a:ext uri="{FF2B5EF4-FFF2-40B4-BE49-F238E27FC236}">
                <a16:creationId xmlns:a16="http://schemas.microsoft.com/office/drawing/2014/main" id="{857A05ED-10E9-4BD3-8815-19E416A0C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409072"/>
              </p:ext>
            </p:extLst>
          </p:nvPr>
        </p:nvGraphicFramePr>
        <p:xfrm>
          <a:off x="7620000" y="1570831"/>
          <a:ext cx="3484880" cy="479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5" imgW="3467065" imgH="6538055" progId="Visio.Drawing.15">
                  <p:embed/>
                </p:oleObj>
              </mc:Choice>
              <mc:Fallback>
                <p:oleObj name="Visio" r:id="rId5" imgW="3467065" imgH="653805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570831"/>
                        <a:ext cx="3484880" cy="4790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Łącznik: łamany 8">
            <a:extLst>
              <a:ext uri="{FF2B5EF4-FFF2-40B4-BE49-F238E27FC236}">
                <a16:creationId xmlns:a16="http://schemas.microsoft.com/office/drawing/2014/main" id="{CE3C72A9-4E83-46BA-9B34-6EC66C480C1E}"/>
              </a:ext>
            </a:extLst>
          </p:cNvPr>
          <p:cNvCxnSpPr>
            <a:endCxn id="7" idx="2"/>
          </p:cNvCxnSpPr>
          <p:nvPr/>
        </p:nvCxnSpPr>
        <p:spPr>
          <a:xfrm>
            <a:off x="3271520" y="2032000"/>
            <a:ext cx="6090920" cy="4329080"/>
          </a:xfrm>
          <a:prstGeom prst="bentConnector4">
            <a:avLst>
              <a:gd name="adj1" fmla="val 35696"/>
              <a:gd name="adj2" fmla="val 10528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B19782-A543-4278-A08E-45C28AF5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 Struktura w NED</a:t>
            </a:r>
          </a:p>
        </p:txBody>
      </p:sp>
      <p:pic>
        <p:nvPicPr>
          <p:cNvPr id="7170" name="Obraz 1">
            <a:extLst>
              <a:ext uri="{FF2B5EF4-FFF2-40B4-BE49-F238E27FC236}">
                <a16:creationId xmlns:a16="http://schemas.microsoft.com/office/drawing/2014/main" id="{BB4F2C48-FA1D-425B-A919-D86146A5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1" t="15218" r="44444" b="38199"/>
          <a:stretch>
            <a:fillRect/>
          </a:stretch>
        </p:blipFill>
        <p:spPr bwMode="auto">
          <a:xfrm>
            <a:off x="5490845" y="1524000"/>
            <a:ext cx="2771261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Obraz 1">
            <a:extLst>
              <a:ext uri="{FF2B5EF4-FFF2-40B4-BE49-F238E27FC236}">
                <a16:creationId xmlns:a16="http://schemas.microsoft.com/office/drawing/2014/main" id="{F7432DF2-2810-4F3B-951C-B65F18720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t="15218" r="49905" b="45341"/>
          <a:stretch>
            <a:fillRect/>
          </a:stretch>
        </p:blipFill>
        <p:spPr bwMode="auto">
          <a:xfrm>
            <a:off x="8525351" y="1523999"/>
            <a:ext cx="2598737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F3E3B99A-5AE1-444B-9950-2106720BB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" t="15747" r="63667" b="8137"/>
          <a:stretch/>
        </p:blipFill>
        <p:spPr>
          <a:xfrm>
            <a:off x="609600" y="1524000"/>
            <a:ext cx="405384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9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F9943-08C6-4500-9F18-2A9211F1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 Funkcjonalność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C4D8B-D2EC-4C9E-8D02-26118E0C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CD7E59-565E-4E99-BCDA-1C418845D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7232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1A92DCD3-8562-4D4E-B3CD-5711CC72E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99688"/>
              </p:ext>
            </p:extLst>
          </p:nvPr>
        </p:nvGraphicFramePr>
        <p:xfrm>
          <a:off x="508666" y="1461123"/>
          <a:ext cx="6054725" cy="4712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Visio" r:id="rId3" imgW="7711582" imgH="5996948" progId="Visio.Drawing.15">
                  <p:embed/>
                </p:oleObj>
              </mc:Choice>
              <mc:Fallback>
                <p:oleObj name="Visio" r:id="rId3" imgW="7711582" imgH="59969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66" y="1461123"/>
                        <a:ext cx="6054725" cy="4712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EB76FBE5-9D94-4BE3-94D6-2A28F0EE6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404" y="1738610"/>
            <a:ext cx="10205947" cy="6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7" name="Obiekt 6">
            <a:extLst>
              <a:ext uri="{FF2B5EF4-FFF2-40B4-BE49-F238E27FC236}">
                <a16:creationId xmlns:a16="http://schemas.microsoft.com/office/drawing/2014/main" id="{30D93DE8-3A4D-4082-B216-A16AC4EF6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330953"/>
              </p:ext>
            </p:extLst>
          </p:nvPr>
        </p:nvGraphicFramePr>
        <p:xfrm>
          <a:off x="6669405" y="1738611"/>
          <a:ext cx="5013929" cy="4712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Visio" r:id="rId5" imgW="6705742" imgH="8412527" progId="Visio.Drawing.15">
                  <p:embed/>
                </p:oleObj>
              </mc:Choice>
              <mc:Fallback>
                <p:oleObj name="Visio" r:id="rId5" imgW="6705742" imgH="841252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405" y="1738611"/>
                        <a:ext cx="5013929" cy="47129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AD36B5-A181-4227-9C30-5D1007AA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II Funkcjonalność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6405C5-49A8-41EE-B706-BDDE88A3F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4567F82-4F40-4AC1-A33E-0EBC259FB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33"/>
          <a:stretch/>
        </p:blipFill>
        <p:spPr>
          <a:xfrm>
            <a:off x="4038600" y="1462448"/>
            <a:ext cx="3852194" cy="51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4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C8418C-B9AD-41F6-8106-5A4D2E8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900" y="3342005"/>
            <a:ext cx="6680200" cy="777875"/>
          </a:xfrm>
        </p:spPr>
        <p:txBody>
          <a:bodyPr>
            <a:normAutofit fontScale="90000"/>
          </a:bodyPr>
          <a:lstStyle/>
          <a:p>
            <a:pPr algn="ctr"/>
            <a:r>
              <a:rPr lang="pl-PL" u="sng" dirty="0"/>
              <a:t>III</a:t>
            </a:r>
            <a:br>
              <a:rPr lang="pl-PL" u="sng" dirty="0"/>
            </a:br>
            <a:br>
              <a:rPr lang="pl-PL" u="sng" dirty="0"/>
            </a:br>
            <a:r>
              <a:rPr lang="pl-PL" u="sng" dirty="0"/>
              <a:t>ETAP TRZECI</a:t>
            </a:r>
          </a:p>
        </p:txBody>
      </p:sp>
    </p:spTree>
    <p:extLst>
      <p:ext uri="{BB962C8B-B14F-4D97-AF65-F5344CB8AC3E}">
        <p14:creationId xmlns:p14="http://schemas.microsoft.com/office/powerpoint/2010/main" val="322409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A00972-ED22-4262-B97E-23E36005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III Weryfikacja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08A3D2-DB10-4E12-ABB7-85C03AF7B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Scenariusze:</a:t>
            </a:r>
          </a:p>
          <a:p>
            <a:pPr lvl="1">
              <a:buFontTx/>
              <a:buChar char="-"/>
            </a:pPr>
            <a:r>
              <a:rPr lang="pl-PL" dirty="0"/>
              <a:t>Reakcja na błędnie podane parametry,</a:t>
            </a:r>
          </a:p>
          <a:p>
            <a:pPr lvl="1">
              <a:buFontTx/>
              <a:buChar char="-"/>
            </a:pPr>
            <a:r>
              <a:rPr lang="pl-PL" dirty="0"/>
              <a:t>Funkcjonalność SIP</a:t>
            </a:r>
          </a:p>
          <a:p>
            <a:pPr lvl="1">
              <a:buFontTx/>
              <a:buChar char="-"/>
            </a:pPr>
            <a:r>
              <a:rPr lang="pl-PL" dirty="0"/>
              <a:t>Reakcja na błędne wiadomości</a:t>
            </a:r>
          </a:p>
          <a:p>
            <a:pPr lvl="1">
              <a:buFontTx/>
              <a:buChar char="-"/>
            </a:pPr>
            <a:r>
              <a:rPr lang="pl-PL" dirty="0"/>
              <a:t>Retransmisje</a:t>
            </a:r>
          </a:p>
          <a:p>
            <a:pPr lvl="1">
              <a:buFontTx/>
              <a:buChar char="-"/>
            </a:pPr>
            <a:endParaRPr lang="pl-PL" dirty="0"/>
          </a:p>
          <a:p>
            <a:pPr lvl="1">
              <a:buFontTx/>
              <a:buChar char="-"/>
            </a:pPr>
            <a:endParaRPr lang="pl-PL" dirty="0"/>
          </a:p>
          <a:p>
            <a:pPr lvl="1">
              <a:buFontTx/>
              <a:buChar char="-"/>
            </a:pPr>
            <a:endParaRPr lang="pl-PL" dirty="0"/>
          </a:p>
          <a:p>
            <a:pPr marL="457200" lvl="1" indent="0">
              <a:buNone/>
            </a:pPr>
            <a:r>
              <a:rPr lang="pl-PL" dirty="0"/>
              <a:t>Łącznie 25 scenariuszy, kilka wielowariantowych, co daje całkowitą liczbę 35.</a:t>
            </a:r>
          </a:p>
        </p:txBody>
      </p:sp>
    </p:spTree>
    <p:extLst>
      <p:ext uri="{BB962C8B-B14F-4D97-AF65-F5344CB8AC3E}">
        <p14:creationId xmlns:p14="http://schemas.microsoft.com/office/powerpoint/2010/main" val="382309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8450EE-FB24-41BC-8E9C-8B92323E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III Topologie Sieci</a:t>
            </a:r>
          </a:p>
        </p:txBody>
      </p:sp>
      <p:pic>
        <p:nvPicPr>
          <p:cNvPr id="9218" name="Obraz 1">
            <a:extLst>
              <a:ext uri="{FF2B5EF4-FFF2-40B4-BE49-F238E27FC236}">
                <a16:creationId xmlns:a16="http://schemas.microsoft.com/office/drawing/2014/main" id="{9ED52580-359D-4BF2-A15B-254D55F6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t="11859" r="48012" b="59100"/>
          <a:stretch>
            <a:fillRect/>
          </a:stretch>
        </p:blipFill>
        <p:spPr bwMode="auto">
          <a:xfrm>
            <a:off x="381239" y="1434147"/>
            <a:ext cx="31464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Obraz 1">
            <a:extLst>
              <a:ext uri="{FF2B5EF4-FFF2-40B4-BE49-F238E27FC236}">
                <a16:creationId xmlns:a16="http://schemas.microsoft.com/office/drawing/2014/main" id="{CED2ECA5-7188-4626-801F-1115FB66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2" t="11983" r="52754" b="54320"/>
          <a:stretch>
            <a:fillRect/>
          </a:stretch>
        </p:blipFill>
        <p:spPr bwMode="auto">
          <a:xfrm>
            <a:off x="5010905" y="1409163"/>
            <a:ext cx="2309177" cy="235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Obraz 1">
            <a:extLst>
              <a:ext uri="{FF2B5EF4-FFF2-40B4-BE49-F238E27FC236}">
                <a16:creationId xmlns:a16="http://schemas.microsoft.com/office/drawing/2014/main" id="{CB3FDB9F-B864-474F-ACA8-25EAEC90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9" t="11996" r="41974" b="44748"/>
          <a:stretch>
            <a:fillRect/>
          </a:stretch>
        </p:blipFill>
        <p:spPr bwMode="auto">
          <a:xfrm>
            <a:off x="8803323" y="1409162"/>
            <a:ext cx="3184525" cy="235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Obraz 1">
            <a:extLst>
              <a:ext uri="{FF2B5EF4-FFF2-40B4-BE49-F238E27FC236}">
                <a16:creationId xmlns:a16="http://schemas.microsoft.com/office/drawing/2014/main" id="{458CC426-DE3D-4519-ADAB-818B99E6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7" t="12126" r="27853" b="30885"/>
          <a:stretch>
            <a:fillRect/>
          </a:stretch>
        </p:blipFill>
        <p:spPr bwMode="auto">
          <a:xfrm>
            <a:off x="3346874" y="3824287"/>
            <a:ext cx="549825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33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504126" y="262095"/>
            <a:ext cx="7069428" cy="871247"/>
          </a:xfrm>
        </p:spPr>
        <p:txBody>
          <a:bodyPr/>
          <a:lstStyle/>
          <a:p>
            <a:pPr algn="ctr"/>
            <a:r>
              <a:rPr lang="pl-PL" dirty="0"/>
              <a:t>Plan prezentacji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Proces tworzenia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OMNeT++ i SIP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I etap procesu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II etap procesu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III etap procesu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Podsumowanie</a:t>
            </a:r>
          </a:p>
        </p:txBody>
      </p:sp>
    </p:spTree>
    <p:extLst>
      <p:ext uri="{BB962C8B-B14F-4D97-AF65-F5344CB8AC3E}">
        <p14:creationId xmlns:p14="http://schemas.microsoft.com/office/powerpoint/2010/main" val="1843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F2E460-B6B5-4A92-B1BD-2775AB1A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III Wyniki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DD1B4B-232A-45A7-8A19-2841FD3D0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Komunikaty: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Wykresy danych, zebrane skalary:</a:t>
            </a:r>
          </a:p>
        </p:txBody>
      </p:sp>
      <p:pic>
        <p:nvPicPr>
          <p:cNvPr id="10242" name="Obraz 1">
            <a:extLst>
              <a:ext uri="{FF2B5EF4-FFF2-40B4-BE49-F238E27FC236}">
                <a16:creationId xmlns:a16="http://schemas.microsoft.com/office/drawing/2014/main" id="{0A43C45A-F44E-4CF2-8660-3D94AB67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984375"/>
            <a:ext cx="33147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Obraz 1">
            <a:extLst>
              <a:ext uri="{FF2B5EF4-FFF2-40B4-BE49-F238E27FC236}">
                <a16:creationId xmlns:a16="http://schemas.microsoft.com/office/drawing/2014/main" id="{04ABFF59-D6DD-44E4-9415-2119BEF9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2" y="1984375"/>
            <a:ext cx="33305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Obraz 1">
            <a:extLst>
              <a:ext uri="{FF2B5EF4-FFF2-40B4-BE49-F238E27FC236}">
                <a16:creationId xmlns:a16="http://schemas.microsoft.com/office/drawing/2014/main" id="{F2691549-8BAD-4160-A680-3F480802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2016760"/>
            <a:ext cx="3276600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Obraz 1">
            <a:extLst>
              <a:ext uri="{FF2B5EF4-FFF2-40B4-BE49-F238E27FC236}">
                <a16:creationId xmlns:a16="http://schemas.microsoft.com/office/drawing/2014/main" id="{45EA9F94-9139-4B69-AF75-05FE83F8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25044"/>
            <a:ext cx="5394325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292CAF69-7252-47B0-8CE9-499E34B01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22" t="27704" r="28222" b="26518"/>
          <a:stretch/>
        </p:blipFill>
        <p:spPr>
          <a:xfrm>
            <a:off x="6879272" y="3654267"/>
            <a:ext cx="4205288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58AC3C-D176-48CB-B6DD-F2C55C3D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III Wyniki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0DF644-AE9E-4610-990E-C1EE74B1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20" y="1459071"/>
            <a:ext cx="10515600" cy="4351338"/>
          </a:xfrm>
        </p:spPr>
        <p:txBody>
          <a:bodyPr/>
          <a:lstStyle/>
          <a:p>
            <a:r>
              <a:rPr lang="pl-PL" dirty="0"/>
              <a:t>Logi wiadomości i stanów:</a:t>
            </a:r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8CF4543-0FE3-420F-8DF4-F77D062D3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3" t="9688" r="14667" b="3010"/>
          <a:stretch/>
        </p:blipFill>
        <p:spPr>
          <a:xfrm>
            <a:off x="152400" y="1963898"/>
            <a:ext cx="6553200" cy="479544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6EBF997-FCCD-420B-AAEB-71E3FBFD7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08"/>
          <a:stretch/>
        </p:blipFill>
        <p:spPr>
          <a:xfrm>
            <a:off x="6837680" y="1352127"/>
            <a:ext cx="5354320" cy="54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9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767399-12D6-4821-AAEA-ADE5998C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C2EB2B-A337-4A6F-B829-36C34EB8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25/25 (32/32) scenariusze zakończone powodzeniem</a:t>
            </a:r>
          </a:p>
          <a:p>
            <a:r>
              <a:rPr lang="pl-PL" dirty="0"/>
              <a:t>Model funkcjonalny odporny na błędy prowadzącego badania</a:t>
            </a:r>
          </a:p>
          <a:p>
            <a:r>
              <a:rPr lang="pl-PL" dirty="0"/>
              <a:t>Wiadomości wiernie odwzorowują rzeczywiste wiadomości SIP</a:t>
            </a:r>
          </a:p>
          <a:p>
            <a:r>
              <a:rPr lang="pl-PL" dirty="0"/>
              <a:t>Uproszczone maszyny stanów i funkcje SIP zapewniające prawidłowe nawiązywanie sesji SIP</a:t>
            </a:r>
          </a:p>
          <a:p>
            <a:r>
              <a:rPr lang="pl-PL" dirty="0"/>
              <a:t>Możliwość wykorzystania projektu do stworzenia komunikatora SIP</a:t>
            </a:r>
          </a:p>
          <a:p>
            <a:r>
              <a:rPr lang="pl-PL" dirty="0"/>
              <a:t>Możliwy rozwój projektu (serwery, RTP, dodatkowe opcje…)</a:t>
            </a:r>
          </a:p>
        </p:txBody>
      </p:sp>
    </p:spTree>
    <p:extLst>
      <p:ext uri="{BB962C8B-B14F-4D97-AF65-F5344CB8AC3E}">
        <p14:creationId xmlns:p14="http://schemas.microsoft.com/office/powerpoint/2010/main" val="411037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368FE9-FC18-4E73-9C61-A2247E0C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DZIĘKUJĘ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D61DB2-BB3E-488D-AF09-180BCE226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20" y="22431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sierż. pchor. Krzysztof ŚWIDRAK (Wojskowa Akademia Techniczna)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400" dirty="0"/>
              <a:t>*Artykuł oraz prezentacja w oparciu o pracę dyplomową „Opracowanie modelu klienta SIP dla środowiska OMNeT++” pod opieką pana dr. mjr. inż. Jerzego Dołowskiego</a:t>
            </a:r>
          </a:p>
        </p:txBody>
      </p:sp>
    </p:spTree>
    <p:extLst>
      <p:ext uri="{BB962C8B-B14F-4D97-AF65-F5344CB8AC3E}">
        <p14:creationId xmlns:p14="http://schemas.microsoft.com/office/powerpoint/2010/main" val="349376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0938A-7535-4B9D-B0F2-65942CA9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Proces tworzenia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88F4DE-7E7E-4F04-A044-C412A0B5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Trzy etapy:</a:t>
            </a:r>
          </a:p>
          <a:p>
            <a:pPr marL="914400" lvl="1" indent="-457200">
              <a:buFont typeface="+mj-lt"/>
              <a:buAutoNum type="arabicPeriod"/>
            </a:pPr>
            <a:r>
              <a:rPr lang="pl-PL" dirty="0"/>
              <a:t>Zapoznanie z problematyką (środowisko, problem), wysunięcie wstępnych założeń.</a:t>
            </a:r>
          </a:p>
          <a:p>
            <a:pPr marL="914400" lvl="1" indent="-457200">
              <a:buFont typeface="+mj-lt"/>
              <a:buAutoNum type="arabicPeriod"/>
            </a:pPr>
            <a:r>
              <a:rPr lang="pl-PL" dirty="0"/>
              <a:t>Projektowanie i implementacja rozwiązania.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pl-PL" dirty="0"/>
              <a:t>Weryfikacja i wnioskowanie.</a:t>
            </a:r>
          </a:p>
        </p:txBody>
      </p:sp>
    </p:spTree>
    <p:extLst>
      <p:ext uri="{BB962C8B-B14F-4D97-AF65-F5344CB8AC3E}">
        <p14:creationId xmlns:p14="http://schemas.microsoft.com/office/powerpoint/2010/main" val="385808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B243B7-4F94-4780-ADDB-A6F4492B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40" y="2803525"/>
            <a:ext cx="7411720" cy="1656715"/>
          </a:xfrm>
        </p:spPr>
        <p:txBody>
          <a:bodyPr>
            <a:normAutofit fontScale="90000"/>
          </a:bodyPr>
          <a:lstStyle/>
          <a:p>
            <a:pPr algn="ctr"/>
            <a:r>
              <a:rPr lang="pl-PL" u="sng" dirty="0"/>
              <a:t>I</a:t>
            </a:r>
            <a:br>
              <a:rPr lang="pl-PL" u="sng" dirty="0"/>
            </a:br>
            <a:br>
              <a:rPr lang="pl-PL" u="sng" dirty="0"/>
            </a:br>
            <a:r>
              <a:rPr lang="pl-PL" u="sng" dirty="0"/>
              <a:t>ETAP PIERWSZY</a:t>
            </a:r>
          </a:p>
        </p:txBody>
      </p:sp>
    </p:spTree>
    <p:extLst>
      <p:ext uri="{BB962C8B-B14F-4D97-AF65-F5344CB8AC3E}">
        <p14:creationId xmlns:p14="http://schemas.microsoft.com/office/powerpoint/2010/main" val="258083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B1AC50-B2C3-4156-A3A1-81F17732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Środowisko OMNeT++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7E3F0C-8691-4F54-9101-40A5C1297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OMNeT++ symulator zdarzeń dyskretnych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E9CAFA-2013-4B85-A11E-3D6035A9C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" t="50000" r="27885" b="37778"/>
          <a:stretch/>
        </p:blipFill>
        <p:spPr>
          <a:xfrm>
            <a:off x="947406" y="4846320"/>
            <a:ext cx="10406394" cy="107584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6FCF3A0-F061-4B99-A165-FB51E193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78" t="33037" r="1575" b="32741"/>
          <a:stretch/>
        </p:blipFill>
        <p:spPr>
          <a:xfrm>
            <a:off x="8860632" y="2256593"/>
            <a:ext cx="2613036" cy="22951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9623EAE-5C17-450C-8E70-8195276E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2" y="2022472"/>
            <a:ext cx="2529221" cy="2529221"/>
          </a:xfrm>
          <a:prstGeom prst="rect">
            <a:avLst/>
          </a:prstGeom>
        </p:spPr>
      </p:pic>
      <p:pic>
        <p:nvPicPr>
          <p:cNvPr id="9" name="Obraz 8" descr="Obraz zawierający obiekt&#10;&#10;Opis wygenerowany przy wysokim poziomie pewności">
            <a:extLst>
              <a:ext uri="{FF2B5EF4-FFF2-40B4-BE49-F238E27FC236}">
                <a16:creationId xmlns:a16="http://schemas.microsoft.com/office/drawing/2014/main" id="{B5CA7F1A-9751-4670-8888-1B361E42D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2" y="2465327"/>
            <a:ext cx="6173782" cy="18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64ABCE-8220-4539-889F-8AF636C4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SIP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9A609D-B5DA-46C5-98E2-F90A4F46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831"/>
            <a:ext cx="10515600" cy="4351338"/>
          </a:xfrm>
        </p:spPr>
        <p:txBody>
          <a:bodyPr/>
          <a:lstStyle/>
          <a:p>
            <a:r>
              <a:rPr lang="pl-PL" dirty="0"/>
              <a:t>SIP (ang.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Initiation</a:t>
            </a:r>
            <a:r>
              <a:rPr lang="pl-PL" dirty="0"/>
              <a:t> Protocol)- protokół zarządzania sesją multimedialną w sieciach komputerowych.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7314C25-C866-4687-AC4B-9B7522244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F153C724-7105-47AD-86E2-96858DD0A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36401"/>
              </p:ext>
            </p:extLst>
          </p:nvPr>
        </p:nvGraphicFramePr>
        <p:xfrm>
          <a:off x="3073400" y="2612230"/>
          <a:ext cx="6304258" cy="3839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6980062" imgH="3604394" progId="Visio.Drawing.15">
                  <p:embed/>
                </p:oleObj>
              </mc:Choice>
              <mc:Fallback>
                <p:oleObj name="Visio" r:id="rId3" imgW="6980062" imgH="360439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2612230"/>
                        <a:ext cx="6304258" cy="38393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63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E1A429-39CF-472B-A9E3-1636FD1D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Praktyka czyni mistrza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E8A10B-C490-4D8E-BCD3-514B82C57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831"/>
            <a:ext cx="10515600" cy="4351338"/>
          </a:xfrm>
        </p:spPr>
        <p:txBody>
          <a:bodyPr/>
          <a:lstStyle/>
          <a:p>
            <a:r>
              <a:rPr lang="pl-PL" dirty="0"/>
              <a:t>Klienci SIP (</a:t>
            </a:r>
            <a:r>
              <a:rPr lang="pl-PL" dirty="0" err="1"/>
              <a:t>Jitsi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Mały LAN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Sniffer</a:t>
            </a:r>
            <a:endParaRPr lang="pl-PL" dirty="0"/>
          </a:p>
        </p:txBody>
      </p:sp>
      <p:pic>
        <p:nvPicPr>
          <p:cNvPr id="2050" name="Obraz 1">
            <a:extLst>
              <a:ext uri="{FF2B5EF4-FFF2-40B4-BE49-F238E27FC236}">
                <a16:creationId xmlns:a16="http://schemas.microsoft.com/office/drawing/2014/main" id="{52014361-DEDB-4AC9-A09B-31FDE031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07" y="1354375"/>
            <a:ext cx="4456382" cy="2392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Znalezione obrazy dla zapytania jitsi">
            <a:hlinkClick r:id="rId4"/>
            <a:extLst>
              <a:ext uri="{FF2B5EF4-FFF2-40B4-BE49-F238E27FC236}">
                <a16:creationId xmlns:a16="http://schemas.microsoft.com/office/drawing/2014/main" id="{2D6261F2-9692-4185-B22B-9AA9FA93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345" y="1488717"/>
            <a:ext cx="2123440" cy="21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ABB5864B-BE1D-4006-B87D-2F422BE21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303" y="36121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96CF8F9F-4150-452B-BA57-B050155813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609065"/>
              </p:ext>
            </p:extLst>
          </p:nvPr>
        </p:nvGraphicFramePr>
        <p:xfrm>
          <a:off x="6318303" y="3612157"/>
          <a:ext cx="538797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6" imgW="9197163" imgH="4000524" progId="Visio.Drawing.15">
                  <p:embed/>
                </p:oleObj>
              </mc:Choice>
              <mc:Fallback>
                <p:oleObj name="Visio" r:id="rId6" imgW="9197163" imgH="4000524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303" y="3612157"/>
                        <a:ext cx="5387975" cy="322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Obraz 7" descr="Obraz zawierający monitor, obiekt, niebo, zewnętrzne&#10;&#10;Opis wygenerowany przy bardzo wysokim poziomie pewności">
            <a:extLst>
              <a:ext uri="{FF2B5EF4-FFF2-40B4-BE49-F238E27FC236}">
                <a16:creationId xmlns:a16="http://schemas.microsoft.com/office/drawing/2014/main" id="{3AEF8537-720F-4E33-8967-A082313C5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31" y="4733305"/>
            <a:ext cx="1861170" cy="18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3FD68-67FA-4B9B-B2FF-A49B3497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Co złapał Rekin?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5631B4-A037-4369-A22B-42C88340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3074" name="Obraz 1">
            <a:extLst>
              <a:ext uri="{FF2B5EF4-FFF2-40B4-BE49-F238E27FC236}">
                <a16:creationId xmlns:a16="http://schemas.microsoft.com/office/drawing/2014/main" id="{43576022-E7F0-4B54-8985-8F2771EF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 b="4306"/>
          <a:stretch>
            <a:fillRect/>
          </a:stretch>
        </p:blipFill>
        <p:spPr bwMode="auto">
          <a:xfrm>
            <a:off x="1996440" y="1570831"/>
            <a:ext cx="7877384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51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9B1E7D-B700-489F-90D9-56EBE7E0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 Protokół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A70719C-F3B2-435C-BE36-30639E1E7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Podstawowa Sesja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283A43B-63FD-494F-AC7D-36B87FE75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61781"/>
            <a:ext cx="14086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3F2AE4-0B73-43C1-A60B-A6AF75EE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497" y="2553095"/>
            <a:ext cx="145569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7" name="Obiekt 6">
            <a:extLst>
              <a:ext uri="{FF2B5EF4-FFF2-40B4-BE49-F238E27FC236}">
                <a16:creationId xmlns:a16="http://schemas.microsoft.com/office/drawing/2014/main" id="{DF64B7CA-B409-4AE1-8EFE-58C7A34802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291472"/>
              </p:ext>
            </p:extLst>
          </p:nvPr>
        </p:nvGraphicFramePr>
        <p:xfrm>
          <a:off x="2492498" y="2553095"/>
          <a:ext cx="7207004" cy="311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3" imgW="5730098" imgH="3710995" progId="Visio.Drawing.15">
                  <p:embed/>
                </p:oleObj>
              </mc:Choice>
              <mc:Fallback>
                <p:oleObj name="Visio" r:id="rId3" imgW="5730098" imgH="371099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498" y="2553095"/>
                        <a:ext cx="7207004" cy="3111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ole tekstowe 7">
            <a:extLst>
              <a:ext uri="{FF2B5EF4-FFF2-40B4-BE49-F238E27FC236}">
                <a16:creationId xmlns:a16="http://schemas.microsoft.com/office/drawing/2014/main" id="{2AFFE32A-11FD-452D-9D88-2A0E3FC262E3}"/>
              </a:ext>
            </a:extLst>
          </p:cNvPr>
          <p:cNvSpPr txBox="1"/>
          <p:nvPr/>
        </p:nvSpPr>
        <p:spPr>
          <a:xfrm>
            <a:off x="1005840" y="31191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Klient?</a:t>
            </a:r>
          </a:p>
          <a:p>
            <a:r>
              <a:rPr lang="pl-PL" dirty="0"/>
              <a:t>Tak!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2ED46FE-A53D-4798-BBE5-EAE7A6F4F9B6}"/>
              </a:ext>
            </a:extLst>
          </p:cNvPr>
          <p:cNvSpPr txBox="1"/>
          <p:nvPr/>
        </p:nvSpPr>
        <p:spPr>
          <a:xfrm>
            <a:off x="9699502" y="3688080"/>
            <a:ext cx="137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Klient!!??</a:t>
            </a:r>
          </a:p>
          <a:p>
            <a:r>
              <a:rPr lang="pl-PL" dirty="0"/>
              <a:t>Tak?!</a:t>
            </a:r>
          </a:p>
          <a:p>
            <a:r>
              <a:rPr lang="pl-PL" dirty="0"/>
              <a:t>Serwer!!??</a:t>
            </a:r>
          </a:p>
          <a:p>
            <a:r>
              <a:rPr lang="pl-PL" dirty="0"/>
              <a:t>Tak!!?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90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1" id="{4D6F888E-6655-4341-B2EA-CA6334ACA5B5}" vid="{6D5CF22B-002B-4CB1-A1AD-4B460D93E7C5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szablon_prezentacji_SECON18[1542]</Template>
  <TotalTime>86</TotalTime>
  <Words>311</Words>
  <Application>Microsoft Office PowerPoint</Application>
  <PresentationFormat>Panoramiczny</PresentationFormat>
  <Paragraphs>84</Paragraphs>
  <Slides>23</Slides>
  <Notes>0</Notes>
  <HiddenSlides>0</HiddenSlides>
  <MMClips>0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Motyw pakietu Office</vt:lpstr>
      <vt:lpstr>Microsoft Visio Drawing</vt:lpstr>
      <vt:lpstr>Proces tworzenia modelu w środowisku OMNeT++ na przykładzie klienta protokołu SIP</vt:lpstr>
      <vt:lpstr>Plan prezentacji</vt:lpstr>
      <vt:lpstr>Proces tworzenia</vt:lpstr>
      <vt:lpstr>I  ETAP PIERWSZY</vt:lpstr>
      <vt:lpstr>I Środowisko OMNeT++</vt:lpstr>
      <vt:lpstr>I SIP</vt:lpstr>
      <vt:lpstr>I Praktyka czyni mistrza</vt:lpstr>
      <vt:lpstr>I Co złapał Rekin?</vt:lpstr>
      <vt:lpstr>I Protokół </vt:lpstr>
      <vt:lpstr>I Założenia</vt:lpstr>
      <vt:lpstr>II  ETAP DRUGI</vt:lpstr>
      <vt:lpstr>II Projektowanie</vt:lpstr>
      <vt:lpstr>II Struktura klienta</vt:lpstr>
      <vt:lpstr>II Struktura w NED</vt:lpstr>
      <vt:lpstr>II Funkcjonalność</vt:lpstr>
      <vt:lpstr>II Funkcjonalność</vt:lpstr>
      <vt:lpstr>III  ETAP TRZECI</vt:lpstr>
      <vt:lpstr>III Weryfikacja</vt:lpstr>
      <vt:lpstr>III Topologie Sieci</vt:lpstr>
      <vt:lpstr>III Wyniki</vt:lpstr>
      <vt:lpstr>III Wyniki</vt:lpstr>
      <vt:lpstr>Podsumowanie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 tworzenia modelu w środowisku OMNeT++ na przykładzie klienta protokołu SIP</dc:title>
  <dc:creator>Krzysztof Świdrak</dc:creator>
  <cp:lastModifiedBy>Krzysztof Świdrak</cp:lastModifiedBy>
  <cp:revision>10</cp:revision>
  <dcterms:created xsi:type="dcterms:W3CDTF">2018-04-25T18:59:25Z</dcterms:created>
  <dcterms:modified xsi:type="dcterms:W3CDTF">2018-04-25T20:26:08Z</dcterms:modified>
</cp:coreProperties>
</file>